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160DB0-2280-BD68-26B3-382B63709697}" v="167" dt="2021-10-05T17:11:59.1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eblog.wur.nl/studiekeuzekind/tussenjaartip-6-zoek-een-coach/" TargetMode="External"/><Relationship Id="rId3" Type="http://schemas.openxmlformats.org/officeDocument/2006/relationships/hyperlink" Target="https://weblog.wur.nl/studiekeuzekind/tussenjaar-tip-1/" TargetMode="External"/><Relationship Id="rId7" Type="http://schemas.openxmlformats.org/officeDocument/2006/relationships/hyperlink" Target="https://weblog.wur.nl/studiekeuzekind/tussenjaartip-5-een-bijzondere-studie-of-beroep/" TargetMode="External"/><Relationship Id="rId2" Type="http://schemas.openxmlformats.org/officeDocument/2006/relationships/hyperlink" Target="https://weblog.wur.nl/studiekeuzekind/wat-kost-een-tussenjaa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blog.wur.nl/studiekeuzekind/tussenjaartip-4-de-opleiding-leren-kennen-en-meelopen/" TargetMode="External"/><Relationship Id="rId5" Type="http://schemas.openxmlformats.org/officeDocument/2006/relationships/hyperlink" Target="https://weblog.wur.nl/studiekeuzekind/tussenjaartip-3-focus-op-studiekeuze/" TargetMode="External"/><Relationship Id="rId4" Type="http://schemas.openxmlformats.org/officeDocument/2006/relationships/hyperlink" Target="https://weblog.wur.nl/studiekeuzekind/tussenjaar-tip-2-wil-je-echt-wel-fulltime-studeren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ijksoverheid.nl/onderwerpen/levensgebeurtenissen/vraag-en-antwoord/tussenjaar-nemen-wat-moet-ik-regelen?utm_source=Google&amp;utm_medium=Search&amp;utm_campaign=Tussenjaar%20nemen&amp;utm_content=ads&amp;gclid=CjwKCAjw7--KBhAMEiwAxfpkWO-7C3SIpZO4UA7yp7pqS3qGhIrqBq31uvuxodfLgpFEQtlq4-DeXBoC_roQAvD_Bw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kaway.info/" TargetMode="External"/><Relationship Id="rId3" Type="http://schemas.openxmlformats.org/officeDocument/2006/relationships/hyperlink" Target="https://www.airmule.com/" TargetMode="External"/><Relationship Id="rId7" Type="http://schemas.openxmlformats.org/officeDocument/2006/relationships/hyperlink" Target="https://helpstay.com/" TargetMode="External"/><Relationship Id="rId2" Type="http://schemas.openxmlformats.org/officeDocument/2006/relationships/hyperlink" Target="https://www.interrail.eu/nl/deals/interrail-youth-discount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elpx.net/" TargetMode="External"/><Relationship Id="rId5" Type="http://schemas.openxmlformats.org/officeDocument/2006/relationships/hyperlink" Target="https://wwoof.net/" TargetMode="External"/><Relationship Id="rId4" Type="http://schemas.openxmlformats.org/officeDocument/2006/relationships/hyperlink" Target="https://www.birthrightisrael.com/" TargetMode="External"/><Relationship Id="rId9" Type="http://schemas.openxmlformats.org/officeDocument/2006/relationships/hyperlink" Target="https://www.peacecorps.gov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dealist.org/" TargetMode="External"/><Relationship Id="rId2" Type="http://schemas.openxmlformats.org/officeDocument/2006/relationships/hyperlink" Target="http://www.gooverseas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oneycrashers.com/travel-world-free/" TargetMode="External"/><Relationship Id="rId4" Type="http://schemas.openxmlformats.org/officeDocument/2006/relationships/hyperlink" Target="https://www.diverbo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bk.nl/open-dag/de-kunstacademie-iets-voor-mij" TargetMode="External"/><Relationship Id="rId2" Type="http://schemas.openxmlformats.org/officeDocument/2006/relationships/hyperlink" Target="https://www.conservatoriumvanamsterdam.nl/studie/klassiek/studieprogrammas/vooropleidingen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uciamarthas.nl/opleidingen/vooropleiding/" TargetMode="External"/><Relationship Id="rId4" Type="http://schemas.openxmlformats.org/officeDocument/2006/relationships/hyperlink" Target="https://www.vooropleidingtheateramsterdam.nl/alle-vooropleidingen-voor-het-theater-in-nederland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ijksoverheid.nl/onderwerpen/werken-in-het-onderwijs/vraag-en-antwoord/checklist-word-leraar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uo.nl/particulier/tegemoetkomingen-en-subsidies-lerarenopleiding/tegemoetkoming-leraren.jsp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mijn.nl/studiekeuzeprogramma/?gclid=CjwKCAjw7--KBhAMEiwAxfpkWGgCffN_qe3zHMED_AWB7zodkmvDrHRGCuSiwwDrbnQWFuyI4RXUQhoCS90QAvD_BwE" TargetMode="External"/><Relationship Id="rId2" Type="http://schemas.openxmlformats.org/officeDocument/2006/relationships/hyperlink" Target="https://www.tussenjaarkenniscentrum.nl/tussenjaar-nederland/hoeveel-kost-een-tussenjaar-isabelle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e-noa.nl/voor-wi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0120F-36E9-458B-AEF6-7DF9CE44B8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Alternatieve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plannen</a:t>
            </a:r>
            <a:endParaRPr lang="en-US" dirty="0" err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2319CB-A80C-4F07-AF4C-1550B17D97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2021 22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34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1BCE-2B4B-4DA0-891C-EE18C8BE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De </a:t>
            </a:r>
            <a:r>
              <a:rPr lang="en-US" dirty="0" err="1">
                <a:cs typeface="Calibri Light"/>
              </a:rPr>
              <a:t>kosten</a:t>
            </a:r>
            <a:r>
              <a:rPr lang="en-US" dirty="0">
                <a:cs typeface="Calibri Light"/>
              </a:rPr>
              <a:t> van </a:t>
            </a:r>
            <a:r>
              <a:rPr lang="en-US" dirty="0" err="1">
                <a:cs typeface="Calibri Light"/>
              </a:rPr>
              <a:t>een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tussenjaar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3A4F5-4E4B-4672-AEE4-539A1DB67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   De </a:t>
            </a:r>
            <a:r>
              <a:rPr lang="en-US" dirty="0">
                <a:ea typeface="+mn-lt"/>
                <a:cs typeface="+mn-lt"/>
                <a:hlinkClick r:id="rId2"/>
              </a:rPr>
              <a:t>kosten van een tussenjaar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 err="1">
                <a:ea typeface="+mn-lt"/>
                <a:cs typeface="+mn-lt"/>
              </a:rPr>
              <a:t>Tussenjaar</a:t>
            </a:r>
            <a:r>
              <a:rPr lang="en-US" dirty="0">
                <a:ea typeface="+mn-lt"/>
                <a:cs typeface="+mn-lt"/>
              </a:rPr>
              <a:t> tip 1: </a:t>
            </a:r>
            <a:r>
              <a:rPr lang="en-US" dirty="0">
                <a:ea typeface="+mn-lt"/>
                <a:cs typeface="+mn-lt"/>
                <a:hlinkClick r:id="rId3"/>
              </a:rPr>
              <a:t>Spring niet in het diepe</a:t>
            </a:r>
            <a:br>
              <a:rPr lang="en-US" dirty="0">
                <a:ea typeface="+mn-lt"/>
                <a:cs typeface="+mn-lt"/>
              </a:rPr>
            </a:br>
            <a:r>
              <a:rPr lang="en-US" dirty="0" err="1">
                <a:ea typeface="+mn-lt"/>
                <a:cs typeface="+mn-lt"/>
              </a:rPr>
              <a:t>Tussenjaar</a:t>
            </a:r>
            <a:r>
              <a:rPr lang="en-US" dirty="0">
                <a:ea typeface="+mn-lt"/>
                <a:cs typeface="+mn-lt"/>
              </a:rPr>
              <a:t> tip 2: </a:t>
            </a:r>
            <a:r>
              <a:rPr lang="en-US" dirty="0">
                <a:ea typeface="+mn-lt"/>
                <a:cs typeface="+mn-lt"/>
                <a:hlinkClick r:id="rId4"/>
              </a:rPr>
              <a:t>Echt wel studeren</a:t>
            </a:r>
            <a:r>
              <a:rPr lang="en-US" dirty="0">
                <a:ea typeface="+mn-lt"/>
                <a:cs typeface="+mn-lt"/>
              </a:rPr>
              <a:t>?</a:t>
            </a:r>
            <a:br>
              <a:rPr lang="en-US" dirty="0">
                <a:ea typeface="+mn-lt"/>
                <a:cs typeface="+mn-lt"/>
              </a:rPr>
            </a:br>
            <a:r>
              <a:rPr lang="en-US" dirty="0" err="1">
                <a:ea typeface="+mn-lt"/>
                <a:cs typeface="+mn-lt"/>
              </a:rPr>
              <a:t>Tussenjaar</a:t>
            </a:r>
            <a:r>
              <a:rPr lang="en-US" dirty="0">
                <a:ea typeface="+mn-lt"/>
                <a:cs typeface="+mn-lt"/>
              </a:rPr>
              <a:t> tip 3: </a:t>
            </a:r>
            <a:r>
              <a:rPr lang="en-US" dirty="0">
                <a:ea typeface="+mn-lt"/>
                <a:cs typeface="+mn-lt"/>
                <a:hlinkClick r:id="rId5"/>
              </a:rPr>
              <a:t>Focus</a:t>
            </a:r>
            <a:br>
              <a:rPr lang="en-US" dirty="0">
                <a:ea typeface="+mn-lt"/>
                <a:cs typeface="+mn-lt"/>
              </a:rPr>
            </a:br>
            <a:r>
              <a:rPr lang="en-US" dirty="0" err="1">
                <a:ea typeface="+mn-lt"/>
                <a:cs typeface="+mn-lt"/>
              </a:rPr>
              <a:t>Tussenjaar</a:t>
            </a:r>
            <a:r>
              <a:rPr lang="en-US" dirty="0">
                <a:ea typeface="+mn-lt"/>
                <a:cs typeface="+mn-lt"/>
              </a:rPr>
              <a:t> tip 4: </a:t>
            </a:r>
            <a:r>
              <a:rPr lang="en-US" dirty="0">
                <a:ea typeface="+mn-lt"/>
                <a:cs typeface="+mn-lt"/>
                <a:hlinkClick r:id="rId6"/>
              </a:rPr>
              <a:t>Meelopen</a:t>
            </a:r>
            <a:br>
              <a:rPr lang="en-US" dirty="0">
                <a:ea typeface="+mn-lt"/>
                <a:cs typeface="+mn-lt"/>
              </a:rPr>
            </a:br>
            <a:r>
              <a:rPr lang="en-US" dirty="0" err="1">
                <a:ea typeface="+mn-lt"/>
                <a:cs typeface="+mn-lt"/>
              </a:rPr>
              <a:t>Tussenjaar</a:t>
            </a:r>
            <a:r>
              <a:rPr lang="en-US" dirty="0">
                <a:ea typeface="+mn-lt"/>
                <a:cs typeface="+mn-lt"/>
              </a:rPr>
              <a:t> tip 5: </a:t>
            </a:r>
            <a:r>
              <a:rPr lang="en-US" dirty="0">
                <a:ea typeface="+mn-lt"/>
                <a:cs typeface="+mn-lt"/>
                <a:hlinkClick r:id="rId7"/>
              </a:rPr>
              <a:t>Iets bijzonders?</a:t>
            </a:r>
            <a:br>
              <a:rPr lang="en-US" dirty="0">
                <a:ea typeface="+mn-lt"/>
                <a:cs typeface="+mn-lt"/>
              </a:rPr>
            </a:br>
            <a:r>
              <a:rPr lang="en-US" dirty="0" err="1">
                <a:ea typeface="+mn-lt"/>
                <a:cs typeface="+mn-lt"/>
              </a:rPr>
              <a:t>Tussenjaar</a:t>
            </a:r>
            <a:r>
              <a:rPr lang="en-US" dirty="0">
                <a:ea typeface="+mn-lt"/>
                <a:cs typeface="+mn-lt"/>
              </a:rPr>
              <a:t> tip 6: </a:t>
            </a:r>
            <a:r>
              <a:rPr lang="en-US" dirty="0">
                <a:ea typeface="+mn-lt"/>
                <a:cs typeface="+mn-lt"/>
                <a:hlinkClick r:id="rId8"/>
              </a:rPr>
              <a:t>Begeleiding nodig?</a:t>
            </a:r>
            <a:br>
              <a:rPr lang="en-US" dirty="0">
                <a:ea typeface="+mn-lt"/>
                <a:cs typeface="+mn-lt"/>
              </a:rPr>
            </a:br>
            <a:r>
              <a:rPr lang="en-US" dirty="0" err="1">
                <a:ea typeface="+mn-lt"/>
                <a:cs typeface="+mn-lt"/>
              </a:rPr>
              <a:t>Tussenjaar</a:t>
            </a:r>
            <a:r>
              <a:rPr lang="en-US" dirty="0">
                <a:ea typeface="+mn-lt"/>
                <a:cs typeface="+mn-lt"/>
              </a:rPr>
              <a:t> tip 7: </a:t>
            </a:r>
            <a:r>
              <a:rPr lang="en-US" dirty="0" err="1">
                <a:ea typeface="+mn-lt"/>
                <a:cs typeface="+mn-lt"/>
              </a:rPr>
              <a:t>Chillen</a:t>
            </a:r>
            <a:br>
              <a:rPr lang="en-US" dirty="0">
                <a:ea typeface="+mn-lt"/>
                <a:cs typeface="+mn-lt"/>
              </a:rPr>
            </a:br>
            <a:r>
              <a:rPr lang="en-US" dirty="0" err="1">
                <a:ea typeface="+mn-lt"/>
                <a:cs typeface="+mn-lt"/>
              </a:rPr>
              <a:t>Tussenjaar</a:t>
            </a:r>
            <a:r>
              <a:rPr lang="en-US" dirty="0">
                <a:ea typeface="+mn-lt"/>
                <a:cs typeface="+mn-lt"/>
              </a:rPr>
              <a:t> tip 8: ‘</a:t>
            </a:r>
            <a:r>
              <a:rPr lang="en-US" dirty="0" err="1">
                <a:ea typeface="+mn-lt"/>
                <a:cs typeface="+mn-lt"/>
              </a:rPr>
              <a:t>Zomaar</a:t>
            </a:r>
            <a:r>
              <a:rPr lang="en-US" dirty="0">
                <a:ea typeface="+mn-lt"/>
                <a:cs typeface="+mn-lt"/>
              </a:rPr>
              <a:t>’ </a:t>
            </a:r>
            <a:r>
              <a:rPr lang="en-US" dirty="0" err="1">
                <a:ea typeface="+mn-lt"/>
                <a:cs typeface="+mn-lt"/>
              </a:rPr>
              <a:t>een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baantje</a:t>
            </a:r>
            <a:r>
              <a:rPr lang="en-US" dirty="0">
                <a:ea typeface="+mn-lt"/>
                <a:cs typeface="+mn-lt"/>
              </a:rPr>
              <a:t>?</a:t>
            </a:r>
            <a:br>
              <a:rPr lang="en-US" dirty="0">
                <a:ea typeface="+mn-lt"/>
                <a:cs typeface="+mn-lt"/>
              </a:rPr>
            </a:br>
            <a:r>
              <a:rPr lang="en-US" dirty="0" err="1">
                <a:ea typeface="+mn-lt"/>
                <a:cs typeface="+mn-lt"/>
              </a:rPr>
              <a:t>Tussenjaar</a:t>
            </a:r>
            <a:r>
              <a:rPr lang="en-US" dirty="0">
                <a:ea typeface="+mn-lt"/>
                <a:cs typeface="+mn-lt"/>
              </a:rPr>
              <a:t> tip 9: Studie </a:t>
            </a:r>
            <a:r>
              <a:rPr lang="en-US" dirty="0" err="1">
                <a:ea typeface="+mn-lt"/>
                <a:cs typeface="+mn-lt"/>
              </a:rPr>
              <a:t>voor</a:t>
            </a:r>
            <a:r>
              <a:rPr lang="en-US" dirty="0">
                <a:ea typeface="+mn-lt"/>
                <a:cs typeface="+mn-lt"/>
              </a:rPr>
              <a:t> het </a:t>
            </a:r>
            <a:r>
              <a:rPr lang="en-US" dirty="0" err="1">
                <a:ea typeface="+mn-lt"/>
                <a:cs typeface="+mn-lt"/>
              </a:rPr>
              <a:t>leven</a:t>
            </a:r>
            <a:r>
              <a:rPr lang="en-US" dirty="0">
                <a:ea typeface="+mn-lt"/>
                <a:cs typeface="+mn-lt"/>
              </a:rPr>
              <a:t>?</a:t>
            </a:r>
            <a:br>
              <a:rPr lang="en-US" dirty="0">
                <a:ea typeface="+mn-lt"/>
                <a:cs typeface="+mn-lt"/>
              </a:rPr>
            </a:br>
            <a:r>
              <a:rPr lang="en-US" dirty="0" err="1">
                <a:ea typeface="+mn-lt"/>
                <a:cs typeface="+mn-lt"/>
              </a:rPr>
              <a:t>Tussenjaar</a:t>
            </a:r>
            <a:r>
              <a:rPr lang="en-US" dirty="0">
                <a:ea typeface="+mn-lt"/>
                <a:cs typeface="+mn-lt"/>
              </a:rPr>
              <a:t> tip 10: </a:t>
            </a:r>
            <a:r>
              <a:rPr lang="en-US" dirty="0" err="1">
                <a:ea typeface="+mn-lt"/>
                <a:cs typeface="+mn-lt"/>
              </a:rPr>
              <a:t>Zelfreflectie</a:t>
            </a:r>
            <a:endParaRPr lang="en-US" dirty="0" err="1">
              <a:cs typeface="Calibri" panose="020F0502020204030204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5875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1027-BACC-4DD8-80F6-FE0013B76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Tussenjaar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belasting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97AAE-7B61-4DED-A581-FB092174A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r>
              <a:rPr lang="en-US" dirty="0">
                <a:ea typeface="+mn-lt"/>
                <a:cs typeface="+mn-lt"/>
                <a:hlinkClick r:id="rId2"/>
              </a:rPr>
              <a:t>https://www.rijksoverheid.nl/onderwerpen/levensgebeurtenissen/vraag-en-antwoord/tussenjaar-nemen-wat-moet-ik-regelen?utm_source=Google&amp;utm_medium=Search&amp;utm_campaign=Tussenjaar%20nemen&amp;utm_content=ads&amp;gclid=CjwKCAjw7--KBhAMEiwAxfpkWO-7C3SIpZO4UA7yp7pqS3qGhIrqBq31uvuxodfLgpFEQtlq4-DeXBoC_roQAvD_BwE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6671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F814-7AC2-4D59-9633-9431D8C6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Reizen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A9162-070E-4D0B-BA8A-DAF38F7D3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https://www.interrail.eu/nl/deals/interrail-youth-discounts</a:t>
            </a:r>
          </a:p>
          <a:p>
            <a:r>
              <a:rPr lang="en-US" dirty="0">
                <a:ea typeface="+mn-lt"/>
                <a:cs typeface="+mn-lt"/>
                <a:hlinkClick r:id="rId3"/>
              </a:rPr>
              <a:t>https://www.airmule.com/</a:t>
            </a:r>
          </a:p>
          <a:p>
            <a:r>
              <a:rPr lang="en-US" dirty="0">
                <a:ea typeface="+mn-lt"/>
                <a:cs typeface="+mn-lt"/>
                <a:hlinkClick r:id="rId4"/>
              </a:rPr>
              <a:t>https://www.birthrightisrael.com/</a:t>
            </a:r>
          </a:p>
          <a:p>
            <a:r>
              <a:rPr lang="en-US" dirty="0">
                <a:ea typeface="+mn-lt"/>
                <a:cs typeface="+mn-lt"/>
                <a:hlinkClick r:id="rId5"/>
              </a:rPr>
              <a:t>https://wwoof.net/</a:t>
            </a:r>
          </a:p>
          <a:p>
            <a:r>
              <a:rPr lang="en-US" dirty="0">
                <a:ea typeface="+mn-lt"/>
                <a:cs typeface="+mn-lt"/>
                <a:hlinkClick r:id="rId6"/>
              </a:rPr>
              <a:t>https://www.helpx.net/</a:t>
            </a:r>
          </a:p>
          <a:p>
            <a:r>
              <a:rPr lang="en-US" dirty="0">
                <a:ea typeface="+mn-lt"/>
                <a:cs typeface="+mn-lt"/>
                <a:hlinkClick r:id="rId7"/>
              </a:rPr>
              <a:t>https://helpstay.com/</a:t>
            </a:r>
          </a:p>
          <a:p>
            <a:r>
              <a:rPr lang="en-US" dirty="0">
                <a:ea typeface="+mn-lt"/>
                <a:cs typeface="+mn-lt"/>
                <a:hlinkClick r:id="rId8"/>
              </a:rPr>
              <a:t>https://www.workaway.info/</a:t>
            </a:r>
          </a:p>
          <a:p>
            <a:r>
              <a:rPr lang="en-US" dirty="0">
                <a:ea typeface="+mn-lt"/>
                <a:cs typeface="+mn-lt"/>
                <a:hlinkClick r:id="rId9"/>
              </a:rPr>
              <a:t>https://www.peacecorps.gov/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1600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B0DD5-DA5B-46D4-A789-3877B9AC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Vrijwilligerswerk</a:t>
            </a:r>
            <a:r>
              <a:rPr lang="en-US" dirty="0">
                <a:cs typeface="Calibri Light"/>
              </a:rPr>
              <a:t>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6DBDF-C9A7-4BB9-92A2-FF06D8422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dirty="0">
                <a:ea typeface="+mn-lt"/>
                <a:cs typeface="+mn-lt"/>
              </a:rPr>
              <a:t>If your volunteer travel timeline is measured in weeks or months rather than years, try short-term volunteer placement services like </a:t>
            </a:r>
            <a:r>
              <a:rPr lang="en-US" dirty="0">
                <a:ea typeface="+mn-lt"/>
                <a:cs typeface="+mn-lt"/>
                <a:hlinkClick r:id="rId2"/>
              </a:rPr>
              <a:t>Go Overseas</a:t>
            </a:r>
            <a:r>
              <a:rPr lang="en-US" dirty="0">
                <a:ea typeface="+mn-lt"/>
                <a:cs typeface="+mn-lt"/>
              </a:rPr>
              <a:t> or </a:t>
            </a:r>
            <a:r>
              <a:rPr lang="en-US" dirty="0">
                <a:ea typeface="+mn-lt"/>
                <a:cs typeface="+mn-lt"/>
                <a:hlinkClick r:id="rId3"/>
              </a:rPr>
              <a:t>Idealist</a:t>
            </a:r>
            <a:r>
              <a:rPr lang="en-US" dirty="0">
                <a:ea typeface="+mn-lt"/>
                <a:cs typeface="+mn-lt"/>
              </a:rPr>
              <a:t>. They offer global opportunities for work ranging from teaching English to building infrastructure.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For a comfortable way to ease into international volunteering, try </a:t>
            </a:r>
            <a:r>
              <a:rPr lang="en-US" dirty="0">
                <a:ea typeface="+mn-lt"/>
                <a:cs typeface="+mn-lt"/>
                <a:hlinkClick r:id="rId4"/>
              </a:rPr>
              <a:t>Diverbo</a:t>
            </a:r>
            <a:r>
              <a:rPr lang="en-US" dirty="0">
                <a:ea typeface="+mn-lt"/>
                <a:cs typeface="+mn-lt"/>
              </a:rPr>
              <a:t>. It hosts one-week English retreats in Spain and Germany to immerse non-Native English speakers in English-based activities. As a native speaker, you’re there to give them someone to practice with. It pays for hotel stays and meals. All you have to do is get there.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There are endless ways to volunteer abroad for free travel and rewarding experiences in a new culture. Spend an hour researching options online, and you can’t help but be inspired by the possibilities to give back while seeing the world.</a:t>
            </a:r>
            <a:endParaRPr lang="en-US" dirty="0"/>
          </a:p>
          <a:p>
            <a:r>
              <a:rPr lang="en-US" dirty="0">
                <a:cs typeface="Calibri"/>
              </a:rPr>
              <a:t>Bron: </a:t>
            </a:r>
            <a:r>
              <a:rPr lang="en-US" dirty="0">
                <a:ea typeface="+mn-lt"/>
                <a:cs typeface="+mn-lt"/>
                <a:hlinkClick r:id="rId5"/>
              </a:rPr>
              <a:t>https://www.moneycrashers.com/travel-world-free/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8232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8CC7B-F068-4A46-8601-E0EF02606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Vooropleidingen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kunsten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01953-5A86-479C-90B8-D3D85EF10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2"/>
              </a:rPr>
              <a:t>https://www.conservatoriumvanamsterdam.nl/studie/klassiek/studieprogrammas/vooropleidingen/</a:t>
            </a:r>
            <a:endParaRPr lang="en-US"/>
          </a:p>
          <a:p>
            <a:r>
              <a:rPr lang="en-US" dirty="0">
                <a:ea typeface="+mn-lt"/>
                <a:cs typeface="+mn-lt"/>
                <a:hlinkClick r:id="rId3"/>
              </a:rPr>
              <a:t>https://www.kabk.nl/open-dag/de-kunstacademie-iets-voor-mij</a:t>
            </a:r>
          </a:p>
          <a:p>
            <a:r>
              <a:rPr lang="en-US" dirty="0">
                <a:ea typeface="+mn-lt"/>
                <a:cs typeface="+mn-lt"/>
                <a:hlinkClick r:id="rId4"/>
              </a:rPr>
              <a:t>https://www.vooropleidingtheateramsterdam.nl/alle-vooropleidingen-voor-het-theater-in-nederland/</a:t>
            </a:r>
          </a:p>
          <a:p>
            <a:r>
              <a:rPr lang="en-US" dirty="0">
                <a:ea typeface="+mn-lt"/>
                <a:cs typeface="+mn-lt"/>
                <a:hlinkClick r:id="rId5"/>
              </a:rPr>
              <a:t>https://www.luciamarthas.nl/opleidingen/vooropleiding/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0065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39C7B-BC05-4C75-8710-E7AD20242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Docent </a:t>
            </a:r>
            <a:r>
              <a:rPr lang="en-US" dirty="0" err="1">
                <a:cs typeface="Calibri Light"/>
              </a:rPr>
              <a:t>worden</a:t>
            </a:r>
            <a:r>
              <a:rPr lang="en-US" dirty="0">
                <a:cs typeface="Calibri Light"/>
              </a:rPr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AC450-4A4D-4BFE-8F99-78A6DD4CF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/>
              <a:t>Hoe word </a:t>
            </a:r>
            <a:r>
              <a:rPr lang="en-US" b="1" dirty="0" err="1"/>
              <a:t>ik</a:t>
            </a:r>
            <a:r>
              <a:rPr lang="en-US" b="1" dirty="0"/>
              <a:t> </a:t>
            </a:r>
            <a:r>
              <a:rPr lang="en-US" b="1" dirty="0" err="1"/>
              <a:t>leraar</a:t>
            </a:r>
            <a:r>
              <a:rPr lang="en-US" b="1" dirty="0"/>
              <a:t> in het </a:t>
            </a:r>
            <a:r>
              <a:rPr lang="en-US" b="1" dirty="0" err="1"/>
              <a:t>voortgezet</a:t>
            </a:r>
            <a:r>
              <a:rPr lang="en-US" b="1" dirty="0"/>
              <a:t> </a:t>
            </a:r>
            <a:r>
              <a:rPr lang="en-US" b="1" dirty="0" err="1"/>
              <a:t>onderwijs</a:t>
            </a:r>
            <a:r>
              <a:rPr lang="en-US" b="1" dirty="0"/>
              <a:t>?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Om les </a:t>
            </a:r>
            <a:r>
              <a:rPr lang="en-US" dirty="0" err="1">
                <a:ea typeface="+mn-lt"/>
                <a:cs typeface="+mn-lt"/>
              </a:rPr>
              <a:t>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geven</a:t>
            </a:r>
            <a:r>
              <a:rPr lang="en-US" dirty="0">
                <a:ea typeface="+mn-lt"/>
                <a:cs typeface="+mn-lt"/>
              </a:rPr>
              <a:t> in het </a:t>
            </a:r>
            <a:r>
              <a:rPr lang="en-US" dirty="0" err="1">
                <a:ea typeface="+mn-lt"/>
                <a:cs typeface="+mn-lt"/>
              </a:rPr>
              <a:t>voortgezet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onderwijs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moet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bevoegd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zijn</a:t>
            </a:r>
            <a:r>
              <a:rPr lang="en-US" dirty="0">
                <a:ea typeface="+mn-lt"/>
                <a:cs typeface="+mn-lt"/>
              </a:rPr>
              <a:t> of </a:t>
            </a:r>
            <a:r>
              <a:rPr lang="en-US" dirty="0" err="1">
                <a:ea typeface="+mn-lt"/>
                <a:cs typeface="+mn-lt"/>
              </a:rPr>
              <a:t>worden</a:t>
            </a:r>
            <a:r>
              <a:rPr lang="en-US" dirty="0">
                <a:ea typeface="+mn-lt"/>
                <a:cs typeface="+mn-lt"/>
              </a:rPr>
              <a:t>. U </a:t>
            </a:r>
            <a:r>
              <a:rPr lang="en-US" dirty="0" err="1">
                <a:ea typeface="+mn-lt"/>
                <a:cs typeface="+mn-lt"/>
              </a:rPr>
              <a:t>heeft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daarvoor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onderwijsbevoegdheid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voor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bepaald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vak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nodig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Heeft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geen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onderwijsbevoegdheid</a:t>
            </a:r>
            <a:r>
              <a:rPr lang="en-US" dirty="0">
                <a:ea typeface="+mn-lt"/>
                <a:cs typeface="+mn-lt"/>
              </a:rPr>
              <a:t>? Dan mag u </a:t>
            </a:r>
            <a:r>
              <a:rPr lang="en-US" dirty="0" err="1">
                <a:ea typeface="+mn-lt"/>
                <a:cs typeface="+mn-lt"/>
              </a:rPr>
              <a:t>misschien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toch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lesgeven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bijvoorbeeld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als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zij-instromer</a:t>
            </a:r>
            <a:r>
              <a:rPr lang="en-US" dirty="0">
                <a:ea typeface="+mn-lt"/>
                <a:cs typeface="+mn-lt"/>
              </a:rPr>
              <a:t> of </a:t>
            </a:r>
            <a:r>
              <a:rPr lang="en-US" dirty="0" err="1">
                <a:ea typeface="+mn-lt"/>
                <a:cs typeface="+mn-lt"/>
              </a:rPr>
              <a:t>gastdocent</a:t>
            </a:r>
            <a:r>
              <a:rPr lang="en-US" dirty="0">
                <a:ea typeface="+mn-lt"/>
                <a:cs typeface="+mn-lt"/>
              </a:rPr>
              <a:t>. Of u </a:t>
            </a:r>
            <a:r>
              <a:rPr lang="en-US" dirty="0" err="1">
                <a:ea typeface="+mn-lt"/>
                <a:cs typeface="+mn-lt"/>
              </a:rPr>
              <a:t>moet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onder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verantwoordelijkheid</a:t>
            </a:r>
            <a:r>
              <a:rPr lang="en-US" dirty="0">
                <a:ea typeface="+mn-lt"/>
                <a:cs typeface="+mn-lt"/>
              </a:rPr>
              <a:t> van </a:t>
            </a:r>
            <a:r>
              <a:rPr lang="en-US" dirty="0" err="1">
                <a:ea typeface="+mn-lt"/>
                <a:cs typeface="+mn-lt"/>
              </a:rPr>
              <a:t>een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andere</a:t>
            </a:r>
            <a:r>
              <a:rPr lang="en-US" dirty="0">
                <a:ea typeface="+mn-lt"/>
                <a:cs typeface="+mn-lt"/>
              </a:rPr>
              <a:t> docent </a:t>
            </a:r>
            <a:r>
              <a:rPr lang="en-US" dirty="0" err="1">
                <a:ea typeface="+mn-lt"/>
                <a:cs typeface="+mn-lt"/>
              </a:rPr>
              <a:t>lesgeven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b="1" dirty="0" err="1"/>
              <a:t>Leraar</a:t>
            </a:r>
            <a:r>
              <a:rPr lang="en-US" b="1" dirty="0"/>
              <a:t> </a:t>
            </a:r>
            <a:r>
              <a:rPr lang="en-US" b="1" dirty="0" err="1"/>
              <a:t>worden</a:t>
            </a:r>
            <a:r>
              <a:rPr lang="en-US" b="1" dirty="0"/>
              <a:t>: wat </a:t>
            </a:r>
            <a:r>
              <a:rPr lang="en-US" b="1" dirty="0" err="1"/>
              <a:t>moet</a:t>
            </a:r>
            <a:r>
              <a:rPr lang="en-US" b="1" dirty="0"/>
              <a:t> u </a:t>
            </a:r>
            <a:r>
              <a:rPr lang="en-US" b="1" dirty="0" err="1"/>
              <a:t>regelen</a:t>
            </a:r>
            <a:r>
              <a:rPr lang="en-US" b="1" dirty="0"/>
              <a:t>?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Wilt u </a:t>
            </a:r>
            <a:r>
              <a:rPr lang="en-US" dirty="0" err="1">
                <a:ea typeface="+mn-lt"/>
                <a:cs typeface="+mn-lt"/>
              </a:rPr>
              <a:t>weten</a:t>
            </a:r>
            <a:r>
              <a:rPr lang="en-US" dirty="0">
                <a:ea typeface="+mn-lt"/>
                <a:cs typeface="+mn-lt"/>
              </a:rPr>
              <a:t> hoe u </a:t>
            </a:r>
            <a:r>
              <a:rPr lang="en-US" dirty="0" err="1">
                <a:ea typeface="+mn-lt"/>
                <a:cs typeface="+mn-lt"/>
              </a:rPr>
              <a:t>leraar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kunt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worden</a:t>
            </a:r>
            <a:r>
              <a:rPr lang="en-US" dirty="0">
                <a:ea typeface="+mn-lt"/>
                <a:cs typeface="+mn-lt"/>
              </a:rPr>
              <a:t>? </a:t>
            </a:r>
            <a:r>
              <a:rPr lang="en-US" dirty="0" err="1">
                <a:ea typeface="+mn-lt"/>
                <a:cs typeface="+mn-lt"/>
              </a:rPr>
              <a:t>Vul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aantal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vragen</a:t>
            </a:r>
            <a:r>
              <a:rPr lang="en-US" dirty="0">
                <a:ea typeface="+mn-lt"/>
                <a:cs typeface="+mn-lt"/>
              </a:rPr>
              <a:t> in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>
                <a:ea typeface="+mn-lt"/>
                <a:cs typeface="+mn-lt"/>
                <a:hlinkClick r:id="rId2"/>
              </a:rPr>
              <a:t>kijk wat er nodig is om leraar te worden.</a:t>
            </a:r>
            <a:endParaRPr lang="en-US"/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7788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2D08C-8387-4B30-AA1A-DAED3521B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Docent </a:t>
            </a:r>
            <a:r>
              <a:rPr lang="en-US" dirty="0" err="1">
                <a:cs typeface="Calibri Light"/>
              </a:rPr>
              <a:t>opleiding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1104B-1DDB-44B2-AFA7-3979FA3DF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dirty="0">
                <a:ea typeface="+mn-lt"/>
                <a:cs typeface="+mn-lt"/>
              </a:rPr>
              <a:t>Als u </a:t>
            </a:r>
            <a:r>
              <a:rPr lang="en-US" dirty="0" err="1">
                <a:ea typeface="+mn-lt"/>
                <a:cs typeface="+mn-lt"/>
              </a:rPr>
              <a:t>een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havo-opleiding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heeft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afgerond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kunt</a:t>
            </a:r>
            <a:r>
              <a:rPr lang="en-US" dirty="0">
                <a:ea typeface="+mn-lt"/>
                <a:cs typeface="+mn-lt"/>
              </a:rPr>
              <a:t> u de </a:t>
            </a:r>
            <a:r>
              <a:rPr lang="en-US" dirty="0" err="1">
                <a:ea typeface="+mn-lt"/>
                <a:cs typeface="+mn-lt"/>
              </a:rPr>
              <a:t>hbo-lerarenopleiding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voortgezet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onderwijs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volgen</a:t>
            </a:r>
            <a:r>
              <a:rPr lang="en-US" dirty="0">
                <a:ea typeface="+mn-lt"/>
                <a:cs typeface="+mn-lt"/>
              </a:rPr>
              <a:t>. U </a:t>
            </a:r>
            <a:r>
              <a:rPr lang="en-US" dirty="0" err="1">
                <a:ea typeface="+mn-lt"/>
                <a:cs typeface="+mn-lt"/>
              </a:rPr>
              <a:t>heeft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deze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opleiding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nodig</a:t>
            </a:r>
            <a:r>
              <a:rPr lang="en-US" dirty="0">
                <a:ea typeface="+mn-lt"/>
                <a:cs typeface="+mn-lt"/>
              </a:rPr>
              <a:t> om </a:t>
            </a:r>
            <a:r>
              <a:rPr lang="en-US" dirty="0" err="1">
                <a:ea typeface="+mn-lt"/>
                <a:cs typeface="+mn-lt"/>
              </a:rPr>
              <a:t>als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leraar</a:t>
            </a:r>
            <a:r>
              <a:rPr lang="en-US" dirty="0">
                <a:ea typeface="+mn-lt"/>
                <a:cs typeface="+mn-lt"/>
              </a:rPr>
              <a:t> in het </a:t>
            </a:r>
            <a:r>
              <a:rPr lang="en-US" dirty="0" err="1">
                <a:ea typeface="+mn-lt"/>
                <a:cs typeface="+mn-lt"/>
              </a:rPr>
              <a:t>voortgezet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onderwijs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mogen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werken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De </a:t>
            </a:r>
            <a:r>
              <a:rPr lang="en-US" dirty="0" err="1">
                <a:ea typeface="+mn-lt"/>
                <a:cs typeface="+mn-lt"/>
              </a:rPr>
              <a:t>voltijdopleiding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duurt</a:t>
            </a:r>
            <a:r>
              <a:rPr lang="en-US" dirty="0">
                <a:ea typeface="+mn-lt"/>
                <a:cs typeface="+mn-lt"/>
              </a:rPr>
              <a:t> 4 </a:t>
            </a:r>
            <a:r>
              <a:rPr lang="en-US" dirty="0" err="1">
                <a:ea typeface="+mn-lt"/>
                <a:cs typeface="+mn-lt"/>
              </a:rPr>
              <a:t>jaar</a:t>
            </a:r>
            <a:r>
              <a:rPr lang="en-US" dirty="0">
                <a:ea typeface="+mn-lt"/>
                <a:cs typeface="+mn-lt"/>
              </a:rPr>
              <a:t>. In het </a:t>
            </a:r>
            <a:r>
              <a:rPr lang="en-US" dirty="0" err="1">
                <a:ea typeface="+mn-lt"/>
                <a:cs typeface="+mn-lt"/>
              </a:rPr>
              <a:t>laatste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jaar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volgt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nog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langere</a:t>
            </a:r>
            <a:r>
              <a:rPr lang="en-US" dirty="0">
                <a:ea typeface="+mn-lt"/>
                <a:cs typeface="+mn-lt"/>
              </a:rPr>
              <a:t> stage. U </a:t>
            </a:r>
            <a:r>
              <a:rPr lang="en-US" dirty="0" err="1">
                <a:ea typeface="+mn-lt"/>
                <a:cs typeface="+mn-lt"/>
              </a:rPr>
              <a:t>kunt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lerarenopleiding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ook</a:t>
            </a:r>
            <a:r>
              <a:rPr lang="en-US" dirty="0">
                <a:ea typeface="+mn-lt"/>
                <a:cs typeface="+mn-lt"/>
              </a:rPr>
              <a:t> in </a:t>
            </a:r>
            <a:r>
              <a:rPr lang="en-US" dirty="0" err="1">
                <a:ea typeface="+mn-lt"/>
                <a:cs typeface="+mn-lt"/>
              </a:rPr>
              <a:t>deeltijd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volgen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Mogelijk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kunt</a:t>
            </a:r>
            <a:r>
              <a:rPr lang="en-US" dirty="0">
                <a:ea typeface="+mn-lt"/>
                <a:cs typeface="+mn-lt"/>
              </a:rPr>
              <a:t> u de </a:t>
            </a:r>
            <a:r>
              <a:rPr lang="en-US" dirty="0" err="1">
                <a:ea typeface="+mn-lt"/>
                <a:cs typeface="+mn-lt"/>
              </a:rPr>
              <a:t>studie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combineren</a:t>
            </a:r>
            <a:r>
              <a:rPr lang="en-US" dirty="0">
                <a:ea typeface="+mn-lt"/>
                <a:cs typeface="+mn-lt"/>
              </a:rPr>
              <a:t> met </a:t>
            </a:r>
            <a:r>
              <a:rPr lang="en-US" dirty="0" err="1">
                <a:ea typeface="+mn-lt"/>
                <a:cs typeface="+mn-lt"/>
              </a:rPr>
              <a:t>leren</a:t>
            </a:r>
            <a:r>
              <a:rPr lang="en-US" dirty="0">
                <a:ea typeface="+mn-lt"/>
                <a:cs typeface="+mn-lt"/>
              </a:rPr>
              <a:t> in de </a:t>
            </a:r>
            <a:r>
              <a:rPr lang="en-US" dirty="0" err="1">
                <a:ea typeface="+mn-lt"/>
                <a:cs typeface="+mn-lt"/>
              </a:rPr>
              <a:t>onderwijspraktijk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Informeer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bij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lerarenopleiding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naar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mogelijkheden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b="1" dirty="0"/>
              <a:t>Na de </a:t>
            </a:r>
            <a:r>
              <a:rPr lang="en-US" b="1" dirty="0" err="1"/>
              <a:t>lerarenopleiding</a:t>
            </a:r>
            <a:r>
              <a:rPr lang="en-US" b="1" dirty="0"/>
              <a:t> </a:t>
            </a:r>
            <a:r>
              <a:rPr lang="en-US" b="1" dirty="0" err="1"/>
              <a:t>voortgezet</a:t>
            </a:r>
            <a:r>
              <a:rPr lang="en-US" b="1" dirty="0"/>
              <a:t> </a:t>
            </a:r>
            <a:r>
              <a:rPr lang="en-US" b="1" dirty="0" err="1"/>
              <a:t>onderwijs</a:t>
            </a:r>
            <a:endParaRPr lang="en-US" dirty="0" err="1"/>
          </a:p>
          <a:p>
            <a:r>
              <a:rPr lang="en-US" dirty="0">
                <a:ea typeface="+mn-lt"/>
                <a:cs typeface="+mn-lt"/>
              </a:rPr>
              <a:t>Na de </a:t>
            </a:r>
            <a:r>
              <a:rPr lang="en-US" dirty="0" err="1">
                <a:ea typeface="+mn-lt"/>
                <a:cs typeface="+mn-lt"/>
              </a:rPr>
              <a:t>opleiding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heeft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een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tweedegraads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bevoegdheid</a:t>
            </a:r>
            <a:r>
              <a:rPr lang="en-US" dirty="0">
                <a:ea typeface="+mn-lt"/>
                <a:cs typeface="+mn-lt"/>
              </a:rPr>
              <a:t>. U mag dan </a:t>
            </a:r>
            <a:r>
              <a:rPr lang="en-US" dirty="0" err="1">
                <a:ea typeface="+mn-lt"/>
                <a:cs typeface="+mn-lt"/>
              </a:rPr>
              <a:t>lesgeven</a:t>
            </a:r>
            <a:r>
              <a:rPr lang="en-US" dirty="0">
                <a:ea typeface="+mn-lt"/>
                <a:cs typeface="+mn-lt"/>
              </a:rPr>
              <a:t> in het </a:t>
            </a:r>
            <a:r>
              <a:rPr lang="en-US" dirty="0" err="1">
                <a:ea typeface="+mn-lt"/>
                <a:cs typeface="+mn-lt"/>
              </a:rPr>
              <a:t>vak</a:t>
            </a:r>
            <a:r>
              <a:rPr lang="en-US" dirty="0">
                <a:ea typeface="+mn-lt"/>
                <a:cs typeface="+mn-lt"/>
              </a:rPr>
              <a:t> van </a:t>
            </a:r>
            <a:r>
              <a:rPr lang="en-US" dirty="0" err="1">
                <a:ea typeface="+mn-lt"/>
                <a:cs typeface="+mn-lt"/>
              </a:rPr>
              <a:t>uw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keuze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aan</a:t>
            </a:r>
            <a:r>
              <a:rPr lang="en-US" dirty="0">
                <a:ea typeface="+mn-lt"/>
                <a:cs typeface="+mn-lt"/>
              </a:rPr>
              <a:t>:</a:t>
            </a:r>
            <a:endParaRPr lang="en-US" dirty="0"/>
          </a:p>
          <a:p>
            <a:r>
              <a:rPr lang="en-US" dirty="0" err="1">
                <a:ea typeface="+mn-lt"/>
                <a:cs typeface="+mn-lt"/>
              </a:rPr>
              <a:t>vmbo</a:t>
            </a:r>
            <a:r>
              <a:rPr lang="en-US" dirty="0">
                <a:ea typeface="+mn-lt"/>
                <a:cs typeface="+mn-lt"/>
              </a:rPr>
              <a:t>;</a:t>
            </a:r>
            <a:endParaRPr lang="en-US" dirty="0"/>
          </a:p>
          <a:p>
            <a:r>
              <a:rPr lang="en-US" dirty="0" err="1">
                <a:ea typeface="+mn-lt"/>
                <a:cs typeface="+mn-lt"/>
              </a:rPr>
              <a:t>onderbouw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havo</a:t>
            </a:r>
            <a:r>
              <a:rPr lang="en-US" dirty="0">
                <a:ea typeface="+mn-lt"/>
                <a:cs typeface="+mn-lt"/>
              </a:rPr>
              <a:t>;</a:t>
            </a:r>
            <a:endParaRPr lang="en-US" dirty="0"/>
          </a:p>
          <a:p>
            <a:r>
              <a:rPr lang="en-US" dirty="0" err="1">
                <a:ea typeface="+mn-lt"/>
                <a:cs typeface="+mn-lt"/>
              </a:rPr>
              <a:t>onderbouw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vwo</a:t>
            </a:r>
            <a:r>
              <a:rPr lang="en-US" dirty="0">
                <a:ea typeface="+mn-lt"/>
                <a:cs typeface="+mn-lt"/>
              </a:rPr>
              <a:t>;</a:t>
            </a:r>
            <a:endParaRPr lang="en-US" dirty="0"/>
          </a:p>
          <a:p>
            <a:r>
              <a:rPr lang="en-US" dirty="0" err="1">
                <a:ea typeface="+mn-lt"/>
                <a:cs typeface="+mn-lt"/>
              </a:rPr>
              <a:t>praktijkonderwijs</a:t>
            </a:r>
            <a:r>
              <a:rPr lang="en-US" dirty="0">
                <a:ea typeface="+mn-lt"/>
                <a:cs typeface="+mn-lt"/>
              </a:rPr>
              <a:t>;</a:t>
            </a:r>
            <a:endParaRPr lang="en-US" dirty="0"/>
          </a:p>
          <a:p>
            <a:r>
              <a:rPr lang="en-US" dirty="0" err="1">
                <a:ea typeface="+mn-lt"/>
                <a:cs typeface="+mn-lt"/>
              </a:rPr>
              <a:t>middelbaar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beroepsonderwijs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365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7B259-AD75-4BAF-AB37-5E2AAAFAE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Tegemoetkoming</a:t>
            </a:r>
            <a:r>
              <a:rPr lang="en-US" dirty="0">
                <a:cs typeface="Calibri Light"/>
              </a:rPr>
              <a:t> docent </a:t>
            </a:r>
            <a:r>
              <a:rPr lang="en-US" dirty="0" err="1">
                <a:cs typeface="Calibri Light"/>
              </a:rPr>
              <a:t>vo</a:t>
            </a:r>
            <a:r>
              <a:rPr lang="en-US" dirty="0">
                <a:cs typeface="Calibri Light"/>
              </a:rPr>
              <a:t>/</a:t>
            </a:r>
            <a:r>
              <a:rPr lang="en-US" dirty="0" err="1">
                <a:cs typeface="Calibri Light"/>
              </a:rPr>
              <a:t>pabo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62FCC-731C-4CA2-BC22-B2F874FD3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2"/>
              </a:rPr>
              <a:t>https://duo.nl/particulier/tegemoetkomingen-en-subsidies-lerarenopleiding/tegemoetkoming-leraren.jsp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8712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413A7-6972-4F65-AF1E-244BFE8A1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Niets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doen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voor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een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jaar</a:t>
            </a:r>
            <a:r>
              <a:rPr lang="en-US" dirty="0">
                <a:cs typeface="Calibri Light"/>
              </a:rPr>
              <a:t> - </a:t>
            </a:r>
            <a:r>
              <a:rPr lang="en-US" dirty="0" err="1">
                <a:cs typeface="Calibri Light"/>
              </a:rPr>
              <a:t>mogelijkheden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AB05D-A4A6-41C9-8269-ADCBD493B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2"/>
              </a:rPr>
              <a:t>https://www.tussenjaarkenniscentrum.nl/tussenjaar-nederland/hoeveel-kost-een-tussenjaar-isabelle/</a:t>
            </a:r>
            <a:endParaRPr lang="en-US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ea typeface="+mn-lt"/>
                <a:cs typeface="+mn-lt"/>
                <a:hlinkClick r:id="rId3"/>
              </a:rPr>
              <a:t>https://intermijn.nl/studiekeuzeprogramma/?gclid=CjwKCAjw7--KBhAMEiwAxfpkWGgCffN_qe3zHMED_AWB7zodkmvDrHRGCuSiwwDrbnQWFuyI4RXUQhoCS90QAvD_BwE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7283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D8A32-87EC-499C-9771-433DEA747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Ondernemer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worden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F9A11-7D31-416E-B9B0-635D79696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2"/>
              </a:rPr>
              <a:t>https://de-noa.nl/voor-wie/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102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708</Words>
  <Application>Microsoft Office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Alternatieve plannen</vt:lpstr>
      <vt:lpstr>De kosten van een tussenjaar</vt:lpstr>
      <vt:lpstr>Tussenjaar belasting</vt:lpstr>
      <vt:lpstr>Reizen</vt:lpstr>
      <vt:lpstr>Vrijwilligerswerk </vt:lpstr>
      <vt:lpstr>Vooropleidingen kunsten</vt:lpstr>
      <vt:lpstr>Docent worden?</vt:lpstr>
      <vt:lpstr>Docent opleiding</vt:lpstr>
      <vt:lpstr>Tegemoetkoming docent vo/pabo</vt:lpstr>
      <vt:lpstr>Niets doen voor een jaar - mogelijkheden</vt:lpstr>
      <vt:lpstr>Ondernemer worden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Camilla Heath</dc:creator>
  <cp:lastModifiedBy>camillaheath@gmail.com</cp:lastModifiedBy>
  <cp:revision>87</cp:revision>
  <dcterms:created xsi:type="dcterms:W3CDTF">2013-07-15T20:26:40Z</dcterms:created>
  <dcterms:modified xsi:type="dcterms:W3CDTF">2021-10-05T17:38:40Z</dcterms:modified>
</cp:coreProperties>
</file>