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305" r:id="rId5"/>
    <p:sldId id="306" r:id="rId6"/>
    <p:sldId id="307" r:id="rId7"/>
    <p:sldId id="308" r:id="rId8"/>
    <p:sldId id="30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8" autoAdjust="0"/>
    <p:restoredTop sz="94619" autoAdjust="0"/>
  </p:normalViewPr>
  <p:slideViewPr>
    <p:cSldViewPr snapToGrid="0">
      <p:cViewPr varScale="1">
        <p:scale>
          <a:sx n="117" d="100"/>
          <a:sy n="117" d="100"/>
        </p:scale>
        <p:origin x="120" y="5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0828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551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6120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360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11/14/2021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929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72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148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6911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11/14/2021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230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39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77243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82853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25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9214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939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49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47370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11/14/2021</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3620715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hyperlink" Target="https://www.studiekeuze123.nl/selectie/numerus-fixu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studiekeuze123nl.cdn.prismic.io/studiekeuze123nl/8db5c6d8-2be4-4650-9dd4-0b645b8a242a_Overzicht+opleidingen+met+numerus+fixus+2021-2022+3+december+DEF.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hva.nl/opleiding/amfi-amsterdam-fashion-institute/praktische-informatie/inschrijven-en-selectie/inschrijven-en-selectie.html?origin=9NDwN6S1Rii7vO5kIytlo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ijksoverheid.nl/onderwerpen/hoger-onderwijs/vraag-en-antwoord/hoe-werkt-de-toelating-bij-een-opleiding-met-een-numerus-fixus" TargetMode="External"/><Relationship Id="rId2" Type="http://schemas.openxmlformats.org/officeDocument/2006/relationships/hyperlink" Target="https://www.keuzegids.org/ol/gidsen/hbovt19/171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8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99829" y="1101852"/>
            <a:ext cx="4254640" cy="4654297"/>
          </a:xfrm>
          <a:prstGeom prst="round2SameRect">
            <a:avLst>
              <a:gd name="adj1" fmla="val 5146"/>
              <a:gd name="adj2" fmla="val 400"/>
            </a:avLst>
          </a:pr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804336" y="1623412"/>
            <a:ext cx="3503122" cy="2287229"/>
          </a:xfrm>
        </p:spPr>
        <p:txBody>
          <a:bodyPr>
            <a:normAutofit/>
          </a:bodyPr>
          <a:lstStyle/>
          <a:p>
            <a:pPr algn="l"/>
            <a:r>
              <a:rPr lang="en-US" sz="4400" dirty="0"/>
              <a:t>Numerus </a:t>
            </a:r>
            <a:r>
              <a:rPr lang="en-US" sz="4400" dirty="0" err="1"/>
              <a:t>fixus</a:t>
            </a:r>
            <a:endParaRPr lang="en-US" sz="4400" dirty="0"/>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804335" y="4009771"/>
            <a:ext cx="3503122" cy="1244361"/>
          </a:xfrm>
        </p:spPr>
        <p:txBody>
          <a:bodyPr>
            <a:normAutofit/>
          </a:bodyPr>
          <a:lstStyle/>
          <a:p>
            <a:pPr algn="l"/>
            <a:r>
              <a:rPr lang="en-US" sz="1800" dirty="0">
                <a:solidFill>
                  <a:srgbClr val="FC05CB"/>
                </a:solidFill>
              </a:rPr>
              <a:t>Wat </a:t>
            </a:r>
            <a:r>
              <a:rPr lang="en-US" sz="1800" dirty="0" err="1">
                <a:solidFill>
                  <a:srgbClr val="FC05CB"/>
                </a:solidFill>
              </a:rPr>
              <a:t>moet</a:t>
            </a:r>
            <a:r>
              <a:rPr lang="en-US" sz="1800" dirty="0">
                <a:solidFill>
                  <a:srgbClr val="FC05CB"/>
                </a:solidFill>
              </a:rPr>
              <a:t> je </a:t>
            </a:r>
            <a:r>
              <a:rPr lang="en-US" sz="1800" dirty="0" err="1">
                <a:solidFill>
                  <a:srgbClr val="FC05CB"/>
                </a:solidFill>
              </a:rPr>
              <a:t>weten</a:t>
            </a:r>
            <a:r>
              <a:rPr lang="en-US" sz="1800" dirty="0">
                <a:solidFill>
                  <a:srgbClr val="FC05CB"/>
                </a:solidFill>
              </a:rPr>
              <a:t>?</a:t>
            </a:r>
          </a:p>
          <a:p>
            <a:pPr algn="l"/>
            <a:r>
              <a:rPr lang="en-US" sz="1800" dirty="0">
                <a:solidFill>
                  <a:srgbClr val="FC05CB"/>
                </a:solidFill>
              </a:rPr>
              <a:t>2021 22</a:t>
            </a:r>
          </a:p>
        </p:txBody>
      </p:sp>
    </p:spTree>
    <p:extLst>
      <p:ext uri="{BB962C8B-B14F-4D97-AF65-F5344CB8AC3E}">
        <p14:creationId xmlns:p14="http://schemas.microsoft.com/office/powerpoint/2010/main" val="194657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E130B-7EBF-484E-80AC-7142CDE764C9}"/>
              </a:ext>
            </a:extLst>
          </p:cNvPr>
          <p:cNvSpPr>
            <a:spLocks noGrp="1"/>
          </p:cNvSpPr>
          <p:nvPr>
            <p:ph type="title"/>
          </p:nvPr>
        </p:nvSpPr>
        <p:spPr/>
        <p:txBody>
          <a:bodyPr/>
          <a:lstStyle/>
          <a:p>
            <a:r>
              <a:rPr lang="en-US" dirty="0"/>
              <a:t>Wat is Numerus </a:t>
            </a:r>
            <a:r>
              <a:rPr lang="en-US" dirty="0" err="1"/>
              <a:t>Fixus</a:t>
            </a:r>
            <a:r>
              <a:rPr lang="en-US" dirty="0"/>
              <a:t>?</a:t>
            </a:r>
            <a:endParaRPr lang="en-NL" dirty="0"/>
          </a:p>
        </p:txBody>
      </p:sp>
      <p:sp>
        <p:nvSpPr>
          <p:cNvPr id="3" name="Content Placeholder 2">
            <a:extLst>
              <a:ext uri="{FF2B5EF4-FFF2-40B4-BE49-F238E27FC236}">
                <a16:creationId xmlns:a16="http://schemas.microsoft.com/office/drawing/2014/main" id="{B9478756-5A31-4BAB-A9EA-92B73A57B7CA}"/>
              </a:ext>
            </a:extLst>
          </p:cNvPr>
          <p:cNvSpPr>
            <a:spLocks noGrp="1"/>
          </p:cNvSpPr>
          <p:nvPr>
            <p:ph idx="1"/>
          </p:nvPr>
        </p:nvSpPr>
        <p:spPr/>
        <p:txBody>
          <a:bodyPr>
            <a:normAutofit fontScale="92500"/>
          </a:bodyPr>
          <a:lstStyle/>
          <a:p>
            <a:r>
              <a:rPr lang="nl-NL" b="1" dirty="0"/>
              <a:t>Numerus fixus</a:t>
            </a:r>
          </a:p>
          <a:p>
            <a:r>
              <a:rPr lang="nl-NL" dirty="0"/>
              <a:t>Sommige opleidingen hebben een maximum aantal beschikbare plekken. Dit heet een numerus fixus. Als meer mensen zich aanmelden dan het aantal beschikbare plekken, dan geldt een selectieprocedure. Onderwijsinstellingen mogen zelf bepalen hoe die selectieprocedure eruit ziet. Het wordt daarom ook wel decentrale selectie genoemd. Vaak wordt er gekeken naar je cijfers, maar ook naar je motivatie. Er gelden verschillende voorwaarden bij het aanmelden voor een numerus fixusopleiding. Ook ligt de aanmelddeadline een stuk vroeger, namelijk op 15 januari.</a:t>
            </a:r>
          </a:p>
          <a:p>
            <a:r>
              <a:rPr lang="nl-NL" dirty="0">
                <a:hlinkClick r:id="rId2"/>
              </a:rPr>
              <a:t>Lees meer over numerus fixus </a:t>
            </a:r>
            <a:endParaRPr lang="nl-NL" dirty="0"/>
          </a:p>
          <a:p>
            <a:endParaRPr lang="en-NL" dirty="0"/>
          </a:p>
        </p:txBody>
      </p:sp>
    </p:spTree>
    <p:extLst>
      <p:ext uri="{BB962C8B-B14F-4D97-AF65-F5344CB8AC3E}">
        <p14:creationId xmlns:p14="http://schemas.microsoft.com/office/powerpoint/2010/main" val="3460670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97E2E-8FA4-47EE-B586-99A63A8E7CDD}"/>
              </a:ext>
            </a:extLst>
          </p:cNvPr>
          <p:cNvSpPr>
            <a:spLocks noGrp="1"/>
          </p:cNvSpPr>
          <p:nvPr>
            <p:ph type="title"/>
          </p:nvPr>
        </p:nvSpPr>
        <p:spPr/>
        <p:txBody>
          <a:bodyPr/>
          <a:lstStyle/>
          <a:p>
            <a:r>
              <a:rPr lang="en-US" dirty="0"/>
              <a:t>Wie </a:t>
            </a:r>
            <a:r>
              <a:rPr lang="en-US" dirty="0" err="1"/>
              <a:t>heeft</a:t>
            </a:r>
            <a:r>
              <a:rPr lang="en-US" dirty="0"/>
              <a:t> </a:t>
            </a:r>
            <a:r>
              <a:rPr lang="en-US" dirty="0" err="1"/>
              <a:t>een</a:t>
            </a:r>
            <a:r>
              <a:rPr lang="en-US" dirty="0"/>
              <a:t> Numerus </a:t>
            </a:r>
            <a:r>
              <a:rPr lang="en-US" dirty="0" err="1"/>
              <a:t>Fixus</a:t>
            </a:r>
            <a:r>
              <a:rPr lang="en-US" dirty="0"/>
              <a:t>?</a:t>
            </a:r>
            <a:endParaRPr lang="en-NL" dirty="0"/>
          </a:p>
        </p:txBody>
      </p:sp>
      <p:sp>
        <p:nvSpPr>
          <p:cNvPr id="3" name="Content Placeholder 2">
            <a:extLst>
              <a:ext uri="{FF2B5EF4-FFF2-40B4-BE49-F238E27FC236}">
                <a16:creationId xmlns:a16="http://schemas.microsoft.com/office/drawing/2014/main" id="{12B0FF74-91D5-47EB-A42D-F01AB8571FF0}"/>
              </a:ext>
            </a:extLst>
          </p:cNvPr>
          <p:cNvSpPr>
            <a:spLocks noGrp="1"/>
          </p:cNvSpPr>
          <p:nvPr>
            <p:ph idx="1"/>
          </p:nvPr>
        </p:nvSpPr>
        <p:spPr/>
        <p:txBody>
          <a:bodyPr/>
          <a:lstStyle/>
          <a:p>
            <a:endParaRPr lang="en-US" dirty="0"/>
          </a:p>
          <a:p>
            <a:r>
              <a:rPr lang="en-US" dirty="0">
                <a:hlinkClick r:id="rId2"/>
              </a:rPr>
              <a:t>https://studiekeuze123nl.cdn.prismic.io/studiekeuze123nl/8db5c6d8-2be4-4650-9dd4-0b645b8a242a_Overzicht+opleidingen+met+numerus+fixus+2021-2022+3+december+DEF.pdf</a:t>
            </a:r>
            <a:endParaRPr lang="en-US" dirty="0"/>
          </a:p>
          <a:p>
            <a:endParaRPr lang="en-NL" dirty="0"/>
          </a:p>
        </p:txBody>
      </p:sp>
    </p:spTree>
    <p:extLst>
      <p:ext uri="{BB962C8B-B14F-4D97-AF65-F5344CB8AC3E}">
        <p14:creationId xmlns:p14="http://schemas.microsoft.com/office/powerpoint/2010/main" val="10462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B79DD-77CB-4A64-9159-BD5CB2E2EAC8}"/>
              </a:ext>
            </a:extLst>
          </p:cNvPr>
          <p:cNvSpPr>
            <a:spLocks noGrp="1"/>
          </p:cNvSpPr>
          <p:nvPr>
            <p:ph type="title"/>
          </p:nvPr>
        </p:nvSpPr>
        <p:spPr/>
        <p:txBody>
          <a:bodyPr>
            <a:normAutofit fontScale="90000"/>
          </a:bodyPr>
          <a:lstStyle/>
          <a:p>
            <a:r>
              <a:rPr lang="en-US" dirty="0" err="1"/>
              <a:t>Zijn</a:t>
            </a:r>
            <a:r>
              <a:rPr lang="en-US" dirty="0"/>
              <a:t> </a:t>
            </a:r>
            <a:r>
              <a:rPr lang="en-US" dirty="0" err="1"/>
              <a:t>kunstscholen</a:t>
            </a:r>
            <a:r>
              <a:rPr lang="en-US" dirty="0"/>
              <a:t> </a:t>
            </a:r>
            <a:r>
              <a:rPr lang="en-US" dirty="0" err="1"/>
              <a:t>ook</a:t>
            </a:r>
            <a:r>
              <a:rPr lang="en-US" dirty="0"/>
              <a:t> Numerus </a:t>
            </a:r>
            <a:r>
              <a:rPr lang="en-US" dirty="0" err="1"/>
              <a:t>Fixus</a:t>
            </a:r>
            <a:r>
              <a:rPr lang="en-US" dirty="0"/>
              <a:t> HBO’s?</a:t>
            </a:r>
            <a:endParaRPr lang="en-NL" dirty="0"/>
          </a:p>
        </p:txBody>
      </p:sp>
      <p:sp>
        <p:nvSpPr>
          <p:cNvPr id="3" name="Content Placeholder 2">
            <a:extLst>
              <a:ext uri="{FF2B5EF4-FFF2-40B4-BE49-F238E27FC236}">
                <a16:creationId xmlns:a16="http://schemas.microsoft.com/office/drawing/2014/main" id="{B9E344C7-1627-40C5-9E3B-F1A91EF381C9}"/>
              </a:ext>
            </a:extLst>
          </p:cNvPr>
          <p:cNvSpPr>
            <a:spLocks noGrp="1"/>
          </p:cNvSpPr>
          <p:nvPr>
            <p:ph idx="1"/>
          </p:nvPr>
        </p:nvSpPr>
        <p:spPr/>
        <p:txBody>
          <a:bodyPr/>
          <a:lstStyle/>
          <a:p>
            <a:r>
              <a:rPr lang="en-US" dirty="0"/>
              <a:t>Ze </a:t>
            </a:r>
            <a:r>
              <a:rPr lang="en-US" dirty="0" err="1"/>
              <a:t>hebben</a:t>
            </a:r>
            <a:r>
              <a:rPr lang="en-US" dirty="0"/>
              <a:t> </a:t>
            </a:r>
            <a:r>
              <a:rPr lang="en-US" dirty="0" err="1"/>
              <a:t>wel</a:t>
            </a:r>
            <a:r>
              <a:rPr lang="en-US" dirty="0"/>
              <a:t> </a:t>
            </a:r>
            <a:r>
              <a:rPr lang="en-US" dirty="0" err="1"/>
              <a:t>een</a:t>
            </a:r>
            <a:r>
              <a:rPr lang="en-US" dirty="0"/>
              <a:t> </a:t>
            </a:r>
            <a:r>
              <a:rPr lang="en-US" dirty="0" err="1"/>
              <a:t>beperkt</a:t>
            </a:r>
            <a:r>
              <a:rPr lang="en-US" dirty="0"/>
              <a:t> </a:t>
            </a:r>
            <a:r>
              <a:rPr lang="en-US" dirty="0" err="1"/>
              <a:t>nummer</a:t>
            </a:r>
            <a:r>
              <a:rPr lang="en-US" dirty="0"/>
              <a:t> </a:t>
            </a:r>
            <a:r>
              <a:rPr lang="en-US" dirty="0" err="1"/>
              <a:t>plaatsen</a:t>
            </a:r>
            <a:r>
              <a:rPr lang="en-US" dirty="0"/>
              <a:t>.</a:t>
            </a:r>
          </a:p>
          <a:p>
            <a:r>
              <a:rPr lang="en-US" dirty="0"/>
              <a:t>Ze </a:t>
            </a:r>
            <a:r>
              <a:rPr lang="en-US" dirty="0" err="1"/>
              <a:t>hebben</a:t>
            </a:r>
            <a:r>
              <a:rPr lang="en-US" dirty="0"/>
              <a:t> </a:t>
            </a:r>
            <a:r>
              <a:rPr lang="en-US" dirty="0" err="1"/>
              <a:t>wel</a:t>
            </a:r>
            <a:r>
              <a:rPr lang="en-US" dirty="0"/>
              <a:t> </a:t>
            </a:r>
            <a:r>
              <a:rPr lang="en-US" dirty="0" err="1"/>
              <a:t>eisen</a:t>
            </a:r>
            <a:r>
              <a:rPr lang="en-US" dirty="0"/>
              <a:t> van </a:t>
            </a:r>
            <a:r>
              <a:rPr lang="en-US" dirty="0" err="1"/>
              <a:t>toelating</a:t>
            </a:r>
            <a:r>
              <a:rPr lang="en-US" dirty="0"/>
              <a:t>.</a:t>
            </a:r>
          </a:p>
          <a:p>
            <a:r>
              <a:rPr lang="en-US" dirty="0"/>
              <a:t>AMFI is </a:t>
            </a:r>
            <a:r>
              <a:rPr lang="en-US" dirty="0" err="1"/>
              <a:t>dat</a:t>
            </a:r>
            <a:r>
              <a:rPr lang="en-US" dirty="0"/>
              <a:t> </a:t>
            </a:r>
            <a:r>
              <a:rPr lang="en-US" dirty="0" err="1"/>
              <a:t>wel</a:t>
            </a:r>
            <a:r>
              <a:rPr lang="en-US" dirty="0"/>
              <a:t> (</a:t>
            </a:r>
            <a:r>
              <a:rPr lang="en-US" dirty="0" err="1"/>
              <a:t>bijvoorbeeld</a:t>
            </a:r>
            <a:r>
              <a:rPr lang="en-US" dirty="0"/>
              <a:t>):</a:t>
            </a:r>
          </a:p>
          <a:p>
            <a:r>
              <a:rPr lang="en-US">
                <a:hlinkClick r:id="rId2"/>
              </a:rPr>
              <a:t>https://www.hva.nl/opleiding/amfi-amsterdam-fashion-institute/praktische-informatie/inschrijven-en-selectie/inschrijven-en-selectie.html?origin=9NDwN6S1Rii7vO5kIytlow</a:t>
            </a:r>
            <a:endParaRPr lang="en-US"/>
          </a:p>
          <a:p>
            <a:endParaRPr lang="en-NL"/>
          </a:p>
        </p:txBody>
      </p:sp>
    </p:spTree>
    <p:extLst>
      <p:ext uri="{BB962C8B-B14F-4D97-AF65-F5344CB8AC3E}">
        <p14:creationId xmlns:p14="http://schemas.microsoft.com/office/powerpoint/2010/main" val="76359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F6DE-8D9D-4F80-9FDF-1A1C75F601ED}"/>
              </a:ext>
            </a:extLst>
          </p:cNvPr>
          <p:cNvSpPr>
            <a:spLocks noGrp="1"/>
          </p:cNvSpPr>
          <p:nvPr>
            <p:ph type="title"/>
          </p:nvPr>
        </p:nvSpPr>
        <p:spPr/>
        <p:txBody>
          <a:bodyPr/>
          <a:lstStyle/>
          <a:p>
            <a:r>
              <a:rPr lang="en-US" dirty="0"/>
              <a:t>Hoe </a:t>
            </a:r>
            <a:r>
              <a:rPr lang="en-US" dirty="0" err="1"/>
              <a:t>kom</a:t>
            </a:r>
            <a:r>
              <a:rPr lang="en-US" dirty="0"/>
              <a:t> je </a:t>
            </a:r>
            <a:r>
              <a:rPr lang="en-US" dirty="0" err="1"/>
              <a:t>binnen</a:t>
            </a:r>
            <a:r>
              <a:rPr lang="en-US" dirty="0"/>
              <a:t>?</a:t>
            </a:r>
            <a:endParaRPr lang="en-NL" dirty="0"/>
          </a:p>
        </p:txBody>
      </p:sp>
      <p:sp>
        <p:nvSpPr>
          <p:cNvPr id="3" name="Content Placeholder 2">
            <a:extLst>
              <a:ext uri="{FF2B5EF4-FFF2-40B4-BE49-F238E27FC236}">
                <a16:creationId xmlns:a16="http://schemas.microsoft.com/office/drawing/2014/main" id="{B1069E10-99A6-4E2C-80B7-B13A5E883105}"/>
              </a:ext>
            </a:extLst>
          </p:cNvPr>
          <p:cNvSpPr>
            <a:spLocks noGrp="1"/>
          </p:cNvSpPr>
          <p:nvPr>
            <p:ph idx="1"/>
          </p:nvPr>
        </p:nvSpPr>
        <p:spPr/>
        <p:txBody>
          <a:bodyPr/>
          <a:lstStyle/>
          <a:p>
            <a:endParaRPr lang="en-US" dirty="0"/>
          </a:p>
          <a:p>
            <a:r>
              <a:rPr lang="en-US" dirty="0">
                <a:hlinkClick r:id="rId2"/>
              </a:rPr>
              <a:t>https://www.keuzegids.org/ol/gidsen/hbovt19/1716</a:t>
            </a:r>
            <a:endParaRPr lang="en-US" dirty="0"/>
          </a:p>
          <a:p>
            <a:r>
              <a:rPr lang="en-US" dirty="0">
                <a:hlinkClick r:id="rId3"/>
              </a:rPr>
              <a:t>https://www.rijksoverheid.nl/onderwerpen/hoger-onderwijs/vraag-en-antwoord/hoe-werkt-de-toelating-bij-een-opleiding-met-een-numerus-fixus</a:t>
            </a:r>
            <a:endParaRPr lang="en-US" dirty="0"/>
          </a:p>
          <a:p>
            <a:endParaRPr lang="en-US" dirty="0"/>
          </a:p>
          <a:p>
            <a:endParaRPr lang="en-NL" dirty="0"/>
          </a:p>
        </p:txBody>
      </p:sp>
    </p:spTree>
    <p:extLst>
      <p:ext uri="{BB962C8B-B14F-4D97-AF65-F5344CB8AC3E}">
        <p14:creationId xmlns:p14="http://schemas.microsoft.com/office/powerpoint/2010/main" val="37509658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Override1.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A3AD49-9331-450C-A2FE-6857A4DB38C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73CC670F-05B9-4BB7-BA2C-0DE5B5C1E5D3}">
  <ds:schemaRefs>
    <ds:schemaRef ds:uri="http://schemas.microsoft.com/sharepoint/v3/contenttype/forms"/>
  </ds:schemaRefs>
</ds:datastoreItem>
</file>

<file path=customXml/itemProps3.xml><?xml version="1.0" encoding="utf-8"?>
<ds:datastoreItem xmlns:ds="http://schemas.openxmlformats.org/officeDocument/2006/customXml" ds:itemID="{189B453C-F2B2-4ECA-A6ED-7DBEF1B6D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{83A6B8E1-4F95-4933-B225-D6D66CB7A737}tf00934815_win32</Template>
  <TotalTime>12</TotalTime>
  <Words>232</Words>
  <Application>Microsoft Office PowerPoint</Application>
  <PresentationFormat>Widescreen</PresentationFormat>
  <Paragraphs>19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Goudy Old Style</vt:lpstr>
      <vt:lpstr>Wingdings 2</vt:lpstr>
      <vt:lpstr>SlateVTI</vt:lpstr>
      <vt:lpstr>Numerus fixus</vt:lpstr>
      <vt:lpstr>Wat is Numerus Fixus?</vt:lpstr>
      <vt:lpstr>Wie heeft een Numerus Fixus?</vt:lpstr>
      <vt:lpstr>Zijn kunstscholen ook Numerus Fixus HBO’s?</vt:lpstr>
      <vt:lpstr>Hoe kom je binnen?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Numerus fixus</dc:title>
  <dc:creator>David</dc:creator>
  <cp:lastModifiedBy>David</cp:lastModifiedBy>
  <cp:revision>1</cp:revision>
  <dcterms:created xsi:type="dcterms:W3CDTF">2021-11-14T11:06:15Z</dcterms:created>
  <dcterms:modified xsi:type="dcterms:W3CDTF">2021-11-14T11:18:49Z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